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FD850-A485-4188-8D9E-5689E5705A8A}" v="3742" dt="2020-12-03T22:13:01.349"/>
    <p1510:client id="{399E4A90-39E8-7178-76AE-E3FA91BD8479}" v="309" dt="2020-12-04T12:37:2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droga, ciężarówka, chodnik&#10;&#10;Opis wygenerowany automatycznie">
            <a:extLst>
              <a:ext uri="{FF2B5EF4-FFF2-40B4-BE49-F238E27FC236}">
                <a16:creationId xmlns:a16="http://schemas.microsoft.com/office/drawing/2014/main" id="{1D693DB8-F6A0-44B7-8052-326887CDF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84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-1192393"/>
            <a:ext cx="9144000" cy="2900518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  <a:cs typeface="Calibri Light"/>
              </a:rPr>
              <a:t>Wypadki komunikacyjne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1509" y="5180196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700">
                <a:solidFill>
                  <a:srgbClr val="FFFFFF"/>
                </a:solidFill>
                <a:cs typeface="Calibri"/>
              </a:rPr>
              <a:t>Dawid Grzyb</a:t>
            </a:r>
            <a:endParaRPr lang="pl-PL"/>
          </a:p>
          <a:p>
            <a:r>
              <a:rPr lang="pl-PL" sz="2700">
                <a:solidFill>
                  <a:srgbClr val="FFFFFF"/>
                </a:solidFill>
                <a:cs typeface="Calibri"/>
              </a:rPr>
              <a:t>Klasa I TE</a:t>
            </a:r>
            <a:endParaRPr lang="pl-PL" sz="27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b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79" y="216204"/>
            <a:ext cx="4547047" cy="64356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-włącz światła awaryjne pojazdu</a:t>
            </a:r>
            <a:endParaRPr lang="en-US" sz="2200">
              <a:cs typeface="Calibri"/>
            </a:endParaRPr>
          </a:p>
          <a:p>
            <a:r>
              <a:rPr lang="en-US" sz="2200"/>
              <a:t>-zaciągnij hamulec ręczny w samochodzie biorącym udział w wypadku</a:t>
            </a:r>
            <a:endParaRPr lang="en-US" sz="2200">
              <a:cs typeface="Calibri"/>
            </a:endParaRPr>
          </a:p>
          <a:p>
            <a:r>
              <a:rPr lang="en-US" sz="2200"/>
              <a:t>-sprawdź, czy z pojazdu nie wycieka lub nie ulatnia się paliwo</a:t>
            </a:r>
            <a:endParaRPr lang="en-US" sz="2200">
              <a:cs typeface="Calibri"/>
            </a:endParaRPr>
          </a:p>
          <a:p>
            <a:r>
              <a:rPr lang="en-US" sz="2200"/>
              <a:t>3. Kiedy poszczególne czynności mamy za sobą, możemy powiadomić służby ratownicze. Należy wskazać poszczególną osobę, aby zadzwoniła pod numer 999 lub 112 (można również zadzwonić samemu) i podała:</a:t>
            </a:r>
            <a:endParaRPr lang="en-US" sz="2200">
              <a:cs typeface="Calibri"/>
            </a:endParaRPr>
          </a:p>
          <a:p>
            <a:r>
              <a:rPr lang="en-US" sz="2200"/>
              <a:t>-dokładną lokalizację wypadku</a:t>
            </a:r>
            <a:endParaRPr lang="en-US" sz="2200">
              <a:cs typeface="Calibri"/>
            </a:endParaRPr>
          </a:p>
          <a:p>
            <a:r>
              <a:rPr lang="en-US" sz="2200"/>
              <a:t>-liczbę pojazdów uczestniczących w zdarzeniu, rodzaj zdarzenia</a:t>
            </a:r>
            <a:endParaRPr lang="en-US" sz="2200">
              <a:cs typeface="Calibri"/>
            </a:endParaRPr>
          </a:p>
          <a:p>
            <a:r>
              <a:rPr lang="en-US" sz="2200"/>
              <a:t>-liczbę poszkodowanych</a:t>
            </a:r>
            <a:endParaRPr lang="en-US" sz="2200">
              <a:cs typeface="Calibri"/>
            </a:endParaRPr>
          </a:p>
          <a:p>
            <a:r>
              <a:rPr lang="en-US" sz="2200"/>
              <a:t>-swoje nazwisko i numer telefonu z którego dzwonisz</a:t>
            </a:r>
            <a:endParaRPr lang="en-US" sz="2200">
              <a:cs typeface="Calibri"/>
            </a:endParaRPr>
          </a:p>
        </p:txBody>
      </p:sp>
      <p:pic>
        <p:nvPicPr>
          <p:cNvPr id="3" name="Obraz 4" descr="Obraz zawierający osoba, telefon komórkowy, telefon, zewnętrzne&#10;&#10;Opis wygenerowany automatycznie">
            <a:extLst>
              <a:ext uri="{FF2B5EF4-FFF2-40B4-BE49-F238E27FC236}">
                <a16:creationId xmlns:a16="http://schemas.microsoft.com/office/drawing/2014/main" id="{C9847E06-A6BA-4DED-A9CD-12853CED2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5887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b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1" y="273713"/>
            <a:ext cx="4561425" cy="58318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4. Należy ocenić, ilu jest poszkodowanych, w jakim są stanie, czy są zdolni do opuszczenia pojazdu. Jeśli sytuacja będzie zagrażać życiu, należy przeprowadzić ewakuację. Poszkodowanego ewakuuje się gdy:</a:t>
            </a:r>
            <a:endParaRPr lang="en-US" sz="2200">
              <a:cs typeface="Calibri"/>
            </a:endParaRPr>
          </a:p>
          <a:p>
            <a:r>
              <a:rPr lang="en-US" sz="2200"/>
              <a:t>-zachodzi konieczność prowadzenia RKO</a:t>
            </a:r>
            <a:endParaRPr lang="en-US" sz="2200">
              <a:cs typeface="Calibri"/>
            </a:endParaRPr>
          </a:p>
          <a:p>
            <a:r>
              <a:rPr lang="en-US" sz="2200"/>
              <a:t>-intensywnie krawi</a:t>
            </a:r>
            <a:endParaRPr lang="en-US" sz="2200">
              <a:cs typeface="Calibri"/>
            </a:endParaRPr>
          </a:p>
          <a:p>
            <a:r>
              <a:rPr lang="en-US" sz="2200"/>
              <a:t>-występuje bezpośrednie zagrożenie pożarem lub wybuchem</a:t>
            </a:r>
            <a:endParaRPr lang="en-US" sz="2200">
              <a:cs typeface="Calibri"/>
            </a:endParaRPr>
          </a:p>
          <a:p>
            <a:r>
              <a:rPr lang="en-US" sz="2200"/>
              <a:t>-istnieje inne poważne zagrożenie pożarem lub wybuchem</a:t>
            </a:r>
            <a:endParaRPr lang="en-US" sz="2200">
              <a:cs typeface="Calibri"/>
            </a:endParaRPr>
          </a:p>
          <a:p>
            <a:r>
              <a:rPr lang="en-US" sz="2200"/>
              <a:t>-wisi na pasach po dachowaniu</a:t>
            </a:r>
            <a:endParaRPr lang="en-US" sz="2200">
              <a:cs typeface="Calibri"/>
            </a:endParaRPr>
          </a:p>
          <a:p>
            <a:r>
              <a:rPr lang="en-US" sz="2200"/>
              <a:t>-zdradza objawy wstrząsu</a:t>
            </a:r>
            <a:endParaRPr lang="en-US" sz="2200">
              <a:cs typeface="Calibri"/>
            </a:endParaRPr>
          </a:p>
        </p:txBody>
      </p:sp>
      <p:pic>
        <p:nvPicPr>
          <p:cNvPr id="3" name="Obraz 4" descr="Obraz zawierający samochód, osoba, zewnętrzne, dziecko&#10;&#10;Opis wygenerowany automatycznie">
            <a:extLst>
              <a:ext uri="{FF2B5EF4-FFF2-40B4-BE49-F238E27FC236}">
                <a16:creationId xmlns:a16="http://schemas.microsoft.com/office/drawing/2014/main" id="{FBDA37B3-4D4E-492C-8962-BEB77AE8A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21" r="378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498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b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842" y="345600"/>
            <a:ext cx="3799425" cy="31432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5. Warto również zaznaczyć, iż wsparcie psychiczne a także zapewnienie ciepła poszkodowanemu jest istotnym elementem. W miarę możliwości okryj taką osobę kocem, kurtką lub bluzą. Nie podawaj niczego do jedzenia lub picia. </a:t>
            </a:r>
            <a:endParaRPr lang="pl-PL" sz="2200">
              <a:cs typeface="Calibri"/>
            </a:endParaRPr>
          </a:p>
          <a:p>
            <a:r>
              <a:rPr lang="en-US" sz="2200"/>
              <a:t>Pamiętaj, by w pierwszej kolejności zająć się osobami, których życie jest zagrożone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3" name="Obraz 4" descr="Obraz zawierający zewnętrzne, osoba, droga, chłopiec&#10;&#10;Opis wygenerowany automatycznie">
            <a:extLst>
              <a:ext uri="{FF2B5EF4-FFF2-40B4-BE49-F238E27FC236}">
                <a16:creationId xmlns:a16="http://schemas.microsoft.com/office/drawing/2014/main" id="{9143AA01-A001-43E2-A233-18E47B2C3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06" r="12394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245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Dziękuje za uwagę ;)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F72A2D-91B3-4FBC-B3A3-478672EB8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Źródła informacyjne:</a:t>
            </a:r>
            <a:endParaRPr lang="pl-PL" dirty="0"/>
          </a:p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-Podręcznik "Edukacja dla bezpieczeństwa</a:t>
            </a:r>
          </a:p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-Internet</a:t>
            </a:r>
          </a:p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Wszelkie grafiki zaczerpnięte zostały z </a:t>
            </a:r>
            <a:r>
              <a:rPr lang="pl-PL" dirty="0" err="1">
                <a:cs typeface="Calibri" panose="020F0502020204030204"/>
              </a:rPr>
              <a:t>internetu</a:t>
            </a:r>
          </a:p>
        </p:txBody>
      </p:sp>
    </p:spTree>
    <p:extLst>
      <p:ext uri="{BB962C8B-B14F-4D97-AF65-F5344CB8AC3E}">
        <p14:creationId xmlns:p14="http://schemas.microsoft.com/office/powerpoint/2010/main" val="117099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C0694-7FA5-4BA1-951B-4F49FBDC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Spis Treści: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A163AF-4EDC-48F2-ABC3-CB8B83C3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Wstęp.......................................................Slajd 3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Przyczyny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Wypadków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Drogowych</a:t>
            </a:r>
            <a:r>
              <a:rPr lang="en-US" dirty="0">
                <a:ea typeface="+mn-lt"/>
                <a:cs typeface="+mn-lt"/>
              </a:rPr>
              <a:t>............</a:t>
            </a:r>
            <a:r>
              <a:rPr lang="en-US" dirty="0" err="1">
                <a:ea typeface="+mn-lt"/>
                <a:cs typeface="+mn-lt"/>
              </a:rPr>
              <a:t>Slajdy</a:t>
            </a:r>
            <a:r>
              <a:rPr lang="en-US" dirty="0">
                <a:ea typeface="+mn-lt"/>
                <a:cs typeface="+mn-lt"/>
              </a:rPr>
              <a:t> 4-5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Pojazdy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Uprzywilejowane</a:t>
            </a:r>
            <a:r>
              <a:rPr lang="en-US" dirty="0">
                <a:cs typeface="Calibri"/>
              </a:rPr>
              <a:t>.........................</a:t>
            </a:r>
            <a:r>
              <a:rPr lang="en-US" dirty="0" err="1">
                <a:cs typeface="Calibri"/>
              </a:rPr>
              <a:t>Slajdy</a:t>
            </a:r>
            <a:r>
              <a:rPr lang="en-US" dirty="0">
                <a:cs typeface="Calibri"/>
              </a:rPr>
              <a:t> 6-7</a:t>
            </a:r>
          </a:p>
          <a:p>
            <a:pPr marL="0" indent="0">
              <a:buNone/>
            </a:pPr>
            <a:r>
              <a:rPr lang="en-US" err="1">
                <a:cs typeface="Calibri"/>
              </a:rPr>
              <a:t>Postępowanie</a:t>
            </a:r>
            <a:r>
              <a:rPr lang="en-US" dirty="0">
                <a:cs typeface="Calibri"/>
              </a:rPr>
              <a:t> po </a:t>
            </a:r>
            <a:r>
              <a:rPr lang="en-US" err="1">
                <a:cs typeface="Calibri"/>
              </a:rPr>
              <a:t>wypadku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drogowym</a:t>
            </a:r>
            <a:r>
              <a:rPr lang="en-US" dirty="0">
                <a:cs typeface="Calibri"/>
              </a:rPr>
              <a:t>.....</a:t>
            </a:r>
            <a:r>
              <a:rPr lang="en-US" err="1">
                <a:cs typeface="Calibri"/>
              </a:rPr>
              <a:t>Slajdy</a:t>
            </a:r>
            <a:r>
              <a:rPr lang="en-US" dirty="0">
                <a:cs typeface="Calibri"/>
              </a:rPr>
              <a:t> 8-12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Źródła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Informacyjne</a:t>
            </a:r>
            <a:r>
              <a:rPr lang="en-US" dirty="0">
                <a:cs typeface="Calibri"/>
              </a:rPr>
              <a:t>..................................</a:t>
            </a:r>
            <a:r>
              <a:rPr lang="en-US" dirty="0" err="1">
                <a:cs typeface="Calibri"/>
              </a:rPr>
              <a:t>Slajd</a:t>
            </a:r>
            <a:r>
              <a:rPr lang="en-US" dirty="0">
                <a:cs typeface="Calibri"/>
              </a:rPr>
              <a:t> 13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62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5069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/>
              <a:t>Wstęp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1219087"/>
            <a:ext cx="5180245" cy="49100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Aby </a:t>
            </a:r>
            <a:r>
              <a:rPr lang="en-US" sz="2200" dirty="0" err="1"/>
              <a:t>lepiej</a:t>
            </a:r>
            <a:r>
              <a:rPr lang="en-US" sz="2200" dirty="0"/>
              <a:t> </a:t>
            </a:r>
            <a:r>
              <a:rPr lang="en-US" sz="2200" dirty="0" err="1"/>
              <a:t>zrozumieć</a:t>
            </a:r>
            <a:r>
              <a:rPr lang="en-US" sz="2200" dirty="0"/>
              <a:t> </a:t>
            </a:r>
            <a:r>
              <a:rPr lang="en-US" sz="2200" dirty="0" err="1"/>
              <a:t>poszczególne</a:t>
            </a:r>
            <a:r>
              <a:rPr lang="en-US" sz="2200" dirty="0"/>
              <a:t> </a:t>
            </a:r>
            <a:r>
              <a:rPr lang="en-US" sz="2200" dirty="0" err="1"/>
              <a:t>zagadnienia</a:t>
            </a:r>
            <a:r>
              <a:rPr lang="en-US" sz="2200" dirty="0"/>
              <a:t> </a:t>
            </a:r>
            <a:r>
              <a:rPr lang="en-US" sz="2200" dirty="0" err="1"/>
              <a:t>związane</a:t>
            </a:r>
            <a:r>
              <a:rPr lang="en-US" sz="2200" dirty="0"/>
              <a:t> z </a:t>
            </a:r>
            <a:r>
              <a:rPr lang="en-US" sz="2200" dirty="0" err="1"/>
              <a:t>tematem</a:t>
            </a:r>
            <a:r>
              <a:rPr lang="en-US" sz="2200" dirty="0"/>
              <a:t> </a:t>
            </a:r>
            <a:r>
              <a:rPr lang="en-US" sz="2200" dirty="0" err="1"/>
              <a:t>wypadków</a:t>
            </a:r>
            <a:r>
              <a:rPr lang="en-US" sz="2200" dirty="0"/>
              <a:t> </a:t>
            </a:r>
            <a:r>
              <a:rPr lang="en-US" sz="2200" dirty="0" err="1"/>
              <a:t>komunikacyjnych</a:t>
            </a:r>
            <a:r>
              <a:rPr lang="en-US" sz="2200" dirty="0"/>
              <a:t>, </a:t>
            </a:r>
            <a:r>
              <a:rPr lang="en-US" sz="2200" dirty="0" err="1"/>
              <a:t>trzeba</a:t>
            </a:r>
            <a:r>
              <a:rPr lang="en-US" sz="2200" dirty="0"/>
              <a:t> </a:t>
            </a:r>
            <a:r>
              <a:rPr lang="en-US" sz="2200" dirty="0" err="1"/>
              <a:t>wiedzieć</a:t>
            </a:r>
            <a:r>
              <a:rPr lang="en-US" sz="2200" dirty="0"/>
              <a:t> </a:t>
            </a:r>
            <a:r>
              <a:rPr lang="en-US" sz="2200" dirty="0" err="1"/>
              <a:t>czym</a:t>
            </a:r>
            <a:r>
              <a:rPr lang="en-US" sz="2200" dirty="0"/>
              <a:t> one </a:t>
            </a:r>
            <a:r>
              <a:rPr lang="en-US" sz="2200" dirty="0" err="1"/>
              <a:t>właściwie</a:t>
            </a:r>
            <a:r>
              <a:rPr lang="en-US" sz="2200" dirty="0"/>
              <a:t> </a:t>
            </a:r>
            <a:r>
              <a:rPr lang="en-US" sz="2200" dirty="0" err="1"/>
              <a:t>są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czym</a:t>
            </a:r>
            <a:r>
              <a:rPr lang="en-US" sz="2200" dirty="0"/>
              <a:t> </a:t>
            </a:r>
            <a:r>
              <a:rPr lang="en-US" sz="2200" dirty="0" err="1"/>
              <a:t>się</a:t>
            </a:r>
            <a:r>
              <a:rPr lang="en-US" sz="2200" dirty="0"/>
              <a:t> od </a:t>
            </a:r>
            <a:r>
              <a:rPr lang="en-US" sz="2200" dirty="0" err="1"/>
              <a:t>siebie</a:t>
            </a:r>
            <a:r>
              <a:rPr lang="en-US" sz="2200" dirty="0"/>
              <a:t> </a:t>
            </a:r>
            <a:r>
              <a:rPr lang="en-US" sz="2200" dirty="0" err="1"/>
              <a:t>różnią</a:t>
            </a:r>
            <a:r>
              <a:rPr lang="en-US" sz="2200" dirty="0"/>
              <a:t>. </a:t>
            </a:r>
            <a:br>
              <a:rPr lang="en-US" sz="2200" dirty="0"/>
            </a:br>
            <a:endParaRPr lang="en-US" sz="2200">
              <a:cs typeface="Calibri"/>
            </a:endParaRPr>
          </a:p>
          <a:p>
            <a:r>
              <a:rPr lang="en-US" sz="2200" err="1"/>
              <a:t>Wypadek</a:t>
            </a:r>
            <a:r>
              <a:rPr lang="en-US" sz="2200" dirty="0"/>
              <a:t> to </a:t>
            </a:r>
            <a:r>
              <a:rPr lang="en-US" sz="2200" err="1"/>
              <a:t>zdarzenie</a:t>
            </a:r>
            <a:r>
              <a:rPr lang="en-US" sz="2200" dirty="0"/>
              <a:t> w </a:t>
            </a:r>
            <a:r>
              <a:rPr lang="en-US" sz="2200" err="1"/>
              <a:t>ruchu</a:t>
            </a:r>
            <a:r>
              <a:rPr lang="en-US" sz="2200" dirty="0"/>
              <a:t> </a:t>
            </a:r>
            <a:r>
              <a:rPr lang="en-US" sz="2200" err="1"/>
              <a:t>drogowym</a:t>
            </a:r>
            <a:r>
              <a:rPr lang="en-US" sz="2200" dirty="0"/>
              <a:t>, w </a:t>
            </a:r>
            <a:r>
              <a:rPr lang="en-US" sz="2200" err="1"/>
              <a:t>wyniku</a:t>
            </a:r>
            <a:r>
              <a:rPr lang="en-US" sz="2200" dirty="0"/>
              <a:t> </a:t>
            </a:r>
            <a:r>
              <a:rPr lang="en-US" sz="2200" err="1"/>
              <a:t>którego</a:t>
            </a:r>
            <a:r>
              <a:rPr lang="en-US" sz="2200" dirty="0"/>
              <a:t> </a:t>
            </a:r>
            <a:r>
              <a:rPr lang="en-US" sz="2200" err="1"/>
              <a:t>jego</a:t>
            </a:r>
            <a:r>
              <a:rPr lang="en-US" sz="2200" dirty="0"/>
              <a:t> </a:t>
            </a:r>
            <a:r>
              <a:rPr lang="en-US" sz="2200" err="1"/>
              <a:t>uczestnicy</a:t>
            </a:r>
            <a:r>
              <a:rPr lang="en-US" sz="2200" dirty="0"/>
              <a:t> </a:t>
            </a:r>
            <a:r>
              <a:rPr lang="en-US" sz="2200" err="1"/>
              <a:t>zostają</a:t>
            </a:r>
            <a:r>
              <a:rPr lang="en-US" sz="2200" dirty="0"/>
              <a:t> </a:t>
            </a:r>
            <a:r>
              <a:rPr lang="en-US" sz="2200" err="1"/>
              <a:t>ranni</a:t>
            </a:r>
            <a:r>
              <a:rPr lang="en-US" sz="2200" dirty="0"/>
              <a:t> </a:t>
            </a:r>
            <a:r>
              <a:rPr lang="en-US" sz="2200" err="1"/>
              <a:t>lub</a:t>
            </a:r>
            <a:r>
              <a:rPr lang="en-US" sz="2200" dirty="0"/>
              <a:t> </a:t>
            </a:r>
            <a:r>
              <a:rPr lang="en-US" sz="2200" err="1"/>
              <a:t>tracą</a:t>
            </a:r>
            <a:r>
              <a:rPr lang="en-US" sz="2200" dirty="0"/>
              <a:t> </a:t>
            </a:r>
            <a:r>
              <a:rPr lang="en-US" sz="2200" err="1"/>
              <a:t>życie</a:t>
            </a:r>
            <a:r>
              <a:rPr lang="en-US" sz="2200" dirty="0"/>
              <a:t>. </a:t>
            </a:r>
            <a:r>
              <a:rPr lang="en-US" sz="2200" err="1"/>
              <a:t>Kolizja</a:t>
            </a:r>
            <a:r>
              <a:rPr lang="en-US" sz="2200" dirty="0"/>
              <a:t> to </a:t>
            </a:r>
            <a:r>
              <a:rPr lang="en-US" sz="2200" err="1"/>
              <a:t>zdarzenie</a:t>
            </a:r>
            <a:r>
              <a:rPr lang="en-US" sz="2200" dirty="0"/>
              <a:t> </a:t>
            </a:r>
            <a:r>
              <a:rPr lang="en-US" sz="2200" err="1"/>
              <a:t>na</a:t>
            </a:r>
            <a:r>
              <a:rPr lang="en-US" sz="2200" dirty="0"/>
              <a:t> </a:t>
            </a:r>
            <a:r>
              <a:rPr lang="en-US" sz="2200" err="1"/>
              <a:t>drodze</a:t>
            </a:r>
            <a:r>
              <a:rPr lang="en-US" sz="2200" dirty="0"/>
              <a:t>, w </a:t>
            </a:r>
            <a:r>
              <a:rPr lang="en-US" sz="2200" err="1"/>
              <a:t>którym</a:t>
            </a:r>
            <a:r>
              <a:rPr lang="en-US" sz="2200" dirty="0"/>
              <a:t> </a:t>
            </a:r>
            <a:r>
              <a:rPr lang="en-US" sz="2200" err="1"/>
              <a:t>nie</a:t>
            </a:r>
            <a:r>
              <a:rPr lang="en-US" sz="2200" dirty="0"/>
              <a:t> ma </a:t>
            </a:r>
            <a:r>
              <a:rPr lang="en-US" sz="2200" err="1"/>
              <a:t>osób</a:t>
            </a:r>
            <a:r>
              <a:rPr lang="en-US" sz="2200" dirty="0"/>
              <a:t> </a:t>
            </a:r>
            <a:r>
              <a:rPr lang="en-US" sz="2200" err="1"/>
              <a:t>poszkodowanych</a:t>
            </a:r>
            <a:r>
              <a:rPr lang="en-US" sz="2200" dirty="0"/>
              <a:t>, </a:t>
            </a:r>
            <a:r>
              <a:rPr lang="en-US" sz="2200" err="1"/>
              <a:t>są</a:t>
            </a:r>
            <a:r>
              <a:rPr lang="en-US" sz="2200" dirty="0"/>
              <a:t> </a:t>
            </a:r>
            <a:r>
              <a:rPr lang="en-US" sz="2200" err="1"/>
              <a:t>wyłącznie</a:t>
            </a:r>
            <a:r>
              <a:rPr lang="en-US" sz="2200" dirty="0"/>
              <a:t> </a:t>
            </a:r>
            <a:r>
              <a:rPr lang="en-US" sz="2200" err="1"/>
              <a:t>straty</a:t>
            </a:r>
            <a:r>
              <a:rPr lang="en-US" sz="2200" dirty="0"/>
              <a:t> </a:t>
            </a:r>
            <a:r>
              <a:rPr lang="en-US" sz="2200" err="1"/>
              <a:t>materialne</a:t>
            </a:r>
            <a:r>
              <a:rPr lang="en-US" sz="2200" dirty="0"/>
              <a:t>. </a:t>
            </a:r>
            <a:r>
              <a:rPr lang="en-US" sz="2200" err="1"/>
              <a:t>Zaś</a:t>
            </a:r>
            <a:r>
              <a:rPr lang="en-US" sz="2200" dirty="0"/>
              <a:t> </a:t>
            </a:r>
            <a:r>
              <a:rPr lang="en-US" sz="2200" err="1"/>
              <a:t>katastrofa</a:t>
            </a:r>
            <a:r>
              <a:rPr lang="en-US" sz="2200" dirty="0"/>
              <a:t> </a:t>
            </a:r>
            <a:r>
              <a:rPr lang="en-US" sz="2200" err="1"/>
              <a:t>drogowa</a:t>
            </a:r>
            <a:r>
              <a:rPr lang="en-US" sz="2200" dirty="0"/>
              <a:t> to </a:t>
            </a:r>
            <a:r>
              <a:rPr lang="en-US" sz="2200" err="1"/>
              <a:t>zdarzenie</a:t>
            </a:r>
            <a:r>
              <a:rPr lang="en-US" sz="2200" dirty="0"/>
              <a:t> w </a:t>
            </a:r>
            <a:r>
              <a:rPr lang="en-US" sz="2200" err="1"/>
              <a:t>ruchu</a:t>
            </a:r>
            <a:r>
              <a:rPr lang="en-US" sz="2200" dirty="0"/>
              <a:t> </a:t>
            </a:r>
            <a:r>
              <a:rPr lang="en-US" sz="2200" err="1"/>
              <a:t>drogowym</a:t>
            </a:r>
            <a:r>
              <a:rPr lang="en-US" sz="2200" dirty="0"/>
              <a:t>, </a:t>
            </a:r>
            <a:r>
              <a:rPr lang="en-US" sz="2200" err="1"/>
              <a:t>które</a:t>
            </a:r>
            <a:r>
              <a:rPr lang="en-US" sz="2200" dirty="0"/>
              <a:t> </a:t>
            </a:r>
            <a:r>
              <a:rPr lang="en-US" sz="2200" err="1"/>
              <a:t>spowodowało</a:t>
            </a:r>
            <a:r>
              <a:rPr lang="en-US" sz="2200" dirty="0"/>
              <a:t> </a:t>
            </a:r>
            <a:r>
              <a:rPr lang="en-US" sz="2200" err="1"/>
              <a:t>znacznie</a:t>
            </a:r>
            <a:r>
              <a:rPr lang="en-US" sz="2200" dirty="0"/>
              <a:t> </a:t>
            </a:r>
            <a:r>
              <a:rPr lang="en-US" sz="2200" err="1"/>
              <a:t>zniszczenia</a:t>
            </a:r>
            <a:r>
              <a:rPr lang="en-US" sz="2200" dirty="0"/>
              <a:t>, </a:t>
            </a:r>
            <a:r>
              <a:rPr lang="en-US" sz="2200" err="1"/>
              <a:t>dużą</a:t>
            </a:r>
            <a:r>
              <a:rPr lang="en-US" sz="2200" dirty="0"/>
              <a:t> </a:t>
            </a:r>
            <a:r>
              <a:rPr lang="en-US" sz="2200" err="1"/>
              <a:t>liczbę</a:t>
            </a:r>
            <a:r>
              <a:rPr lang="en-US" sz="2200" dirty="0"/>
              <a:t> </a:t>
            </a:r>
            <a:r>
              <a:rPr lang="en-US" sz="2200" err="1"/>
              <a:t>poszkodowanych</a:t>
            </a:r>
            <a:r>
              <a:rPr lang="en-US" sz="2200" dirty="0"/>
              <a:t> </a:t>
            </a:r>
            <a:r>
              <a:rPr lang="en-US" sz="2200" err="1"/>
              <a:t>i</a:t>
            </a:r>
            <a:r>
              <a:rPr lang="en-US" sz="2200" dirty="0"/>
              <a:t> </a:t>
            </a:r>
            <a:r>
              <a:rPr lang="en-US" sz="2200" err="1"/>
              <a:t>ofiar</a:t>
            </a:r>
            <a:r>
              <a:rPr lang="en-US" sz="2200" dirty="0"/>
              <a:t>.</a:t>
            </a:r>
            <a:endParaRPr lang="en-US" sz="2200">
              <a:cs typeface="Calibri"/>
            </a:endParaRPr>
          </a:p>
        </p:txBody>
      </p:sp>
      <p:pic>
        <p:nvPicPr>
          <p:cNvPr id="5" name="Obraz 5" descr="Obraz zawierający budynek, samochód, łódź, ciężarówka&#10;&#10;Opis wygenerowany automatycznie">
            <a:extLst>
              <a:ext uri="{FF2B5EF4-FFF2-40B4-BE49-F238E27FC236}">
                <a16:creationId xmlns:a16="http://schemas.microsoft.com/office/drawing/2014/main" id="{A9C9BB3B-9C04-4007-A344-4EE8CC244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0" r="34465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073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-328554"/>
            <a:ext cx="4367903" cy="3105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Jakie są najczęstsze przyczyny wypadków drogowych?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485" y="2286544"/>
            <a:ext cx="4360141" cy="4566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Zachowanie</a:t>
            </a:r>
            <a:r>
              <a:rPr lang="en-US" sz="2200" dirty="0"/>
              <a:t> </a:t>
            </a:r>
            <a:r>
              <a:rPr lang="en-US" sz="2200" dirty="0" err="1"/>
              <a:t>człowieka</a:t>
            </a:r>
            <a:r>
              <a:rPr lang="en-US" sz="2200" dirty="0"/>
              <a:t>: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zbyt</a:t>
            </a:r>
            <a:r>
              <a:rPr lang="en-US" sz="2200" dirty="0"/>
              <a:t> </a:t>
            </a:r>
            <a:r>
              <a:rPr lang="en-US" sz="2200" dirty="0" err="1"/>
              <a:t>wysoka</a:t>
            </a:r>
            <a:r>
              <a:rPr lang="en-US" sz="2200" dirty="0"/>
              <a:t> </a:t>
            </a:r>
            <a:r>
              <a:rPr lang="en-US" sz="2200" dirty="0" err="1"/>
              <a:t>prędkość</a:t>
            </a:r>
            <a:r>
              <a:rPr lang="en-US" sz="2200" dirty="0"/>
              <a:t>, </a:t>
            </a:r>
            <a:r>
              <a:rPr lang="en-US" sz="2200" dirty="0" err="1"/>
              <a:t>alkohol</a:t>
            </a:r>
            <a:r>
              <a:rPr lang="en-US" sz="2200" dirty="0"/>
              <a:t>, </a:t>
            </a:r>
            <a:r>
              <a:rPr lang="en-US" sz="2200" dirty="0" err="1"/>
              <a:t>narkotyki</a:t>
            </a:r>
            <a:r>
              <a:rPr lang="en-US" sz="2200" dirty="0"/>
              <a:t>, </a:t>
            </a:r>
            <a:r>
              <a:rPr lang="en-US" sz="2200" dirty="0" err="1"/>
              <a:t>substancje</a:t>
            </a:r>
            <a:r>
              <a:rPr lang="en-US" sz="2200" dirty="0"/>
              <a:t> </a:t>
            </a:r>
            <a:r>
              <a:rPr lang="en-US" sz="2200" dirty="0" err="1"/>
              <a:t>odurzające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świadome</a:t>
            </a:r>
            <a:r>
              <a:rPr lang="en-US" sz="2200" dirty="0"/>
              <a:t> </a:t>
            </a:r>
            <a:r>
              <a:rPr lang="en-US" sz="2200" dirty="0" err="1"/>
              <a:t>łamanie</a:t>
            </a:r>
            <a:r>
              <a:rPr lang="en-US" sz="2200" dirty="0"/>
              <a:t> </a:t>
            </a:r>
            <a:r>
              <a:rPr lang="en-US" sz="2200" dirty="0" err="1"/>
              <a:t>przepisów</a:t>
            </a:r>
            <a:r>
              <a:rPr lang="en-US" sz="2200" dirty="0"/>
              <a:t> </a:t>
            </a:r>
            <a:r>
              <a:rPr lang="en-US" sz="2200" dirty="0" err="1"/>
              <a:t>ruchu</a:t>
            </a:r>
            <a:r>
              <a:rPr lang="en-US" sz="2200" dirty="0"/>
              <a:t> </a:t>
            </a:r>
            <a:r>
              <a:rPr lang="en-US" sz="2200" dirty="0" err="1"/>
              <a:t>drogowego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niedostateczne</a:t>
            </a:r>
            <a:r>
              <a:rPr lang="en-US" sz="2200" dirty="0"/>
              <a:t> </a:t>
            </a:r>
            <a:r>
              <a:rPr lang="en-US" sz="2200" err="1"/>
              <a:t>umiejętności</a:t>
            </a:r>
            <a:r>
              <a:rPr lang="en-US" sz="2200" dirty="0"/>
              <a:t> </a:t>
            </a:r>
            <a:r>
              <a:rPr lang="en-US" sz="2200" err="1"/>
              <a:t>prowadzenia</a:t>
            </a:r>
            <a:r>
              <a:rPr lang="en-US" sz="2200" dirty="0"/>
              <a:t> </a:t>
            </a:r>
            <a:r>
              <a:rPr lang="en-US" sz="2200" err="1"/>
              <a:t>pojazdu</a:t>
            </a:r>
            <a:endParaRPr lang="en-US" sz="220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przemęczenie</a:t>
            </a:r>
            <a:r>
              <a:rPr lang="en-US" sz="2200" dirty="0"/>
              <a:t>, </a:t>
            </a:r>
            <a:r>
              <a:rPr lang="en-US" sz="2200" err="1"/>
              <a:t>brak</a:t>
            </a:r>
            <a:r>
              <a:rPr lang="en-US" sz="2200" dirty="0"/>
              <a:t> </a:t>
            </a:r>
            <a:r>
              <a:rPr lang="en-US" sz="2200" err="1"/>
              <a:t>koncentracji</a:t>
            </a:r>
            <a:r>
              <a:rPr lang="en-US" sz="2200" dirty="0"/>
              <a:t>, </a:t>
            </a:r>
            <a:r>
              <a:rPr lang="en-US" sz="2200" err="1"/>
              <a:t>nieuwaga</a:t>
            </a:r>
            <a:r>
              <a:rPr lang="en-US" sz="2200" dirty="0"/>
              <a:t>, </a:t>
            </a:r>
            <a:r>
              <a:rPr lang="en-US" sz="2200" err="1"/>
              <a:t>obsługa</a:t>
            </a:r>
            <a:r>
              <a:rPr lang="en-US" sz="2200" dirty="0"/>
              <a:t> </a:t>
            </a:r>
            <a:r>
              <a:rPr lang="en-US" sz="2200" err="1"/>
              <a:t>telefonu</a:t>
            </a:r>
            <a:r>
              <a:rPr lang="en-US" sz="2200" dirty="0"/>
              <a:t> </a:t>
            </a:r>
            <a:r>
              <a:rPr lang="en-US" sz="2200" err="1"/>
              <a:t>komórkowego</a:t>
            </a:r>
            <a:endParaRPr lang="en-US" sz="2200">
              <a:cs typeface="Calibri"/>
            </a:endParaRPr>
          </a:p>
          <a:p>
            <a:r>
              <a:rPr lang="en-US" sz="2200" dirty="0">
                <a:cs typeface="Calibri"/>
              </a:rPr>
              <a:t>-</a:t>
            </a:r>
            <a:r>
              <a:rPr lang="en-US" sz="2200" dirty="0" err="1">
                <a:cs typeface="Calibri"/>
              </a:rPr>
              <a:t>nieustąpienie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pierwszeństwa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pieszemu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na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przejściu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dla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pieszych</a:t>
            </a:r>
          </a:p>
        </p:txBody>
      </p:sp>
      <p:pic>
        <p:nvPicPr>
          <p:cNvPr id="7" name="Obraz 7" descr="Obraz zawierający osoba, samochód, młode, chłopiec&#10;&#10;Opis wygenerowany automatycznie">
            <a:extLst>
              <a:ext uri="{FF2B5EF4-FFF2-40B4-BE49-F238E27FC236}">
                <a16:creationId xmlns:a16="http://schemas.microsoft.com/office/drawing/2014/main" id="{C7E185C4-3437-4D22-9E40-BA19BD7FC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08" r="23488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827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105" y="1885558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b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5" y="590016"/>
            <a:ext cx="5007122" cy="67232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-</a:t>
            </a:r>
            <a:r>
              <a:rPr lang="en-US" sz="2200" dirty="0" err="1"/>
              <a:t>nieprawidłowe</a:t>
            </a:r>
            <a:r>
              <a:rPr lang="en-US" sz="2200" dirty="0"/>
              <a:t> </a:t>
            </a:r>
            <a:r>
              <a:rPr lang="en-US" sz="2200" dirty="0" err="1"/>
              <a:t>wykonanie</a:t>
            </a:r>
            <a:r>
              <a:rPr lang="en-US" sz="2200" dirty="0"/>
              <a:t> </a:t>
            </a:r>
            <a:r>
              <a:rPr lang="en-US" sz="2200" dirty="0" err="1"/>
              <a:t>manewru</a:t>
            </a:r>
            <a:r>
              <a:rPr lang="en-US" sz="2200" dirty="0"/>
              <a:t> </a:t>
            </a:r>
            <a:r>
              <a:rPr lang="en-US" sz="2200" dirty="0" err="1"/>
              <a:t>wyprzedzania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nieprzestrzeganie</a:t>
            </a:r>
            <a:r>
              <a:rPr lang="en-US" sz="2200" dirty="0"/>
              <a:t> </a:t>
            </a:r>
            <a:r>
              <a:rPr lang="en-US" sz="2200" dirty="0" err="1"/>
              <a:t>pierwszeństwa</a:t>
            </a:r>
            <a:r>
              <a:rPr lang="en-US" sz="2200" dirty="0"/>
              <a:t> </a:t>
            </a:r>
            <a:r>
              <a:rPr lang="en-US" sz="2200" dirty="0" err="1"/>
              <a:t>przejazdu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niezachowanie</a:t>
            </a:r>
            <a:r>
              <a:rPr lang="en-US" sz="2200" dirty="0"/>
              <a:t> </a:t>
            </a:r>
            <a:r>
              <a:rPr lang="en-US" sz="2200" dirty="0" err="1"/>
              <a:t>odpowiedniej</a:t>
            </a:r>
            <a:r>
              <a:rPr lang="en-US" sz="2200" dirty="0"/>
              <a:t> </a:t>
            </a:r>
            <a:r>
              <a:rPr lang="en-US" sz="2200" dirty="0" err="1"/>
              <a:t>odległości</a:t>
            </a:r>
            <a:r>
              <a:rPr lang="en-US" sz="2200" dirty="0"/>
              <a:t> </a:t>
            </a:r>
            <a:r>
              <a:rPr lang="en-US" sz="2200" dirty="0" err="1"/>
              <a:t>pomiędzy</a:t>
            </a:r>
            <a:r>
              <a:rPr lang="en-US" sz="2200" dirty="0"/>
              <a:t> </a:t>
            </a:r>
            <a:r>
              <a:rPr lang="en-US" sz="2200" dirty="0" err="1"/>
              <a:t>pojazdami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niedostosowanie</a:t>
            </a:r>
            <a:r>
              <a:rPr lang="en-US" sz="2200" dirty="0"/>
              <a:t> </a:t>
            </a:r>
            <a:r>
              <a:rPr lang="en-US" sz="2200" dirty="0" err="1"/>
              <a:t>prędkości</a:t>
            </a:r>
            <a:r>
              <a:rPr lang="en-US" sz="2200" dirty="0"/>
              <a:t> do </a:t>
            </a:r>
            <a:r>
              <a:rPr lang="en-US" sz="2200" dirty="0" err="1"/>
              <a:t>warunków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niewłaściwe</a:t>
            </a:r>
            <a:r>
              <a:rPr lang="en-US" sz="2200" dirty="0"/>
              <a:t> </a:t>
            </a:r>
            <a:r>
              <a:rPr lang="en-US" sz="2200" err="1"/>
              <a:t>zachowanie</a:t>
            </a:r>
            <a:r>
              <a:rPr lang="en-US" sz="2200" dirty="0"/>
              <a:t> </a:t>
            </a:r>
            <a:r>
              <a:rPr lang="en-US" sz="2200" err="1"/>
              <a:t>pieszego</a:t>
            </a:r>
            <a:endParaRPr lang="en-US" sz="2200" err="1">
              <a:cs typeface="Calibri"/>
            </a:endParaRPr>
          </a:p>
          <a:p>
            <a:r>
              <a:rPr lang="en-US" sz="2200" dirty="0"/>
              <a:t>B) </a:t>
            </a:r>
            <a:r>
              <a:rPr lang="en-US" sz="2200" dirty="0" err="1"/>
              <a:t>Infrastruktura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warunki</a:t>
            </a:r>
            <a:r>
              <a:rPr lang="en-US" sz="2200" dirty="0"/>
              <a:t> </a:t>
            </a:r>
            <a:r>
              <a:rPr lang="en-US" sz="2200" dirty="0" err="1"/>
              <a:t>atmosferyczne</a:t>
            </a:r>
            <a:r>
              <a:rPr lang="en-US" sz="2200" dirty="0"/>
              <a:t>: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oznakowanie</a:t>
            </a:r>
            <a:endParaRPr lang="en-US" sz="220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nawierzchnia</a:t>
            </a:r>
            <a:endParaRPr lang="en-US" sz="2200" err="1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err="1"/>
              <a:t>niekorzystne</a:t>
            </a:r>
            <a:r>
              <a:rPr lang="en-US" sz="2200" dirty="0"/>
              <a:t> </a:t>
            </a:r>
            <a:r>
              <a:rPr lang="en-US" sz="2200" err="1"/>
              <a:t>warunki</a:t>
            </a:r>
            <a:r>
              <a:rPr lang="en-US" sz="2200" dirty="0"/>
              <a:t> </a:t>
            </a:r>
            <a:r>
              <a:rPr lang="en-US" sz="2200" err="1"/>
              <a:t>atmosferyczne</a:t>
            </a:r>
            <a:r>
              <a:rPr lang="en-US" sz="2200" dirty="0"/>
              <a:t> np. </a:t>
            </a:r>
            <a:r>
              <a:rPr lang="en-US" sz="2200" err="1"/>
              <a:t>Deszcz</a:t>
            </a:r>
            <a:r>
              <a:rPr lang="en-US" sz="2200" dirty="0"/>
              <a:t>, </a:t>
            </a:r>
            <a:r>
              <a:rPr lang="en-US" sz="2200" err="1"/>
              <a:t>śnieg</a:t>
            </a:r>
            <a:r>
              <a:rPr lang="en-US" sz="2200" dirty="0"/>
              <a:t>, </a:t>
            </a:r>
            <a:r>
              <a:rPr lang="en-US" sz="2200" err="1"/>
              <a:t>oblodzenie</a:t>
            </a:r>
            <a:r>
              <a:rPr lang="en-US" sz="2200" dirty="0"/>
              <a:t>, </a:t>
            </a:r>
            <a:r>
              <a:rPr lang="en-US" sz="2200" err="1"/>
              <a:t>gmła</a:t>
            </a:r>
            <a:r>
              <a:rPr lang="en-US" sz="2200" dirty="0"/>
              <a:t>, </a:t>
            </a:r>
            <a:r>
              <a:rPr lang="en-US" sz="2200" err="1"/>
              <a:t>huragany</a:t>
            </a:r>
            <a:endParaRPr lang="en-US" sz="2200" err="1">
              <a:cs typeface="Calibri"/>
            </a:endParaRPr>
          </a:p>
          <a:p>
            <a:r>
              <a:rPr lang="en-US" sz="2200" dirty="0"/>
              <a:t>C) </a:t>
            </a:r>
            <a:r>
              <a:rPr lang="en-US" sz="2200" dirty="0" err="1"/>
              <a:t>Pojazd</a:t>
            </a:r>
            <a:r>
              <a:rPr lang="en-US" sz="2200" dirty="0"/>
              <a:t>: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-</a:t>
            </a:r>
            <a:r>
              <a:rPr lang="en-US" sz="2200" dirty="0" err="1"/>
              <a:t>zły</a:t>
            </a:r>
            <a:r>
              <a:rPr lang="en-US" sz="2200" dirty="0"/>
              <a:t> stan </a:t>
            </a:r>
            <a:r>
              <a:rPr lang="en-US" sz="2200" dirty="0" err="1"/>
              <a:t>techniczny</a:t>
            </a:r>
            <a:r>
              <a:rPr lang="en-US" sz="2200" dirty="0"/>
              <a:t> </a:t>
            </a:r>
            <a:r>
              <a:rPr lang="en-US" sz="2200" dirty="0" err="1"/>
              <a:t>samochodu</a:t>
            </a:r>
            <a:endParaRPr lang="en-US" sz="2200" dirty="0" err="1">
              <a:cs typeface="Calibri"/>
            </a:endParaRPr>
          </a:p>
        </p:txBody>
      </p:sp>
      <p:pic>
        <p:nvPicPr>
          <p:cNvPr id="3" name="Obraz 4" descr="Obraz zawierający zewnętrzne, śnieg, samochód, mężczyzna&#10;&#10;Opis wygenerowany automatycznie">
            <a:extLst>
              <a:ext uri="{FF2B5EF4-FFF2-40B4-BE49-F238E27FC236}">
                <a16:creationId xmlns:a16="http://schemas.microsoft.com/office/drawing/2014/main" id="{12D8AB0B-B1E5-4D68-BEDB-04CB79AE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55" r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267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6" y="-443574"/>
            <a:ext cx="3807187" cy="1998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Pojazdy uprzywilejowane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79" y="1165110"/>
            <a:ext cx="4978367" cy="5515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100"/>
              <a:t>Pojazdami takimi są auta straży pożarnej, policji, zespołu ratownictwa medycznego, które wysyłają odpowiednie sygnały. Są to sygnały świetlne w postaci niebieskich świateł błyskowych i jednoczesne sygnały dźwiękowe o zmiennym tonie, a także włączone światła mijania lub drogowe. Auta jadące w kolumnie w której na początku i końcu znajdują się pojazdy wysyłające dodatkowe sygnały w postaci światła barwy czerwonej również są pojazdami uprzywilejowanymi. </a:t>
            </a:r>
            <a:endParaRPr lang="en-US" sz="2100">
              <a:cs typeface="Calibri"/>
            </a:endParaRPr>
          </a:p>
          <a:p>
            <a:r>
              <a:rPr lang="en-US" sz="2100"/>
              <a:t>Osoba kierująca pojazdem uprzywilejowanym przy zachowaniu szczególnej ostrożności może nie stosować się do przepisów ruchu drogowego, jeśli uczestniczy w akcji związanej z ratowaniem życia, zdrowia lub ludzkiego mienia.</a:t>
            </a:r>
            <a:endParaRPr lang="en-US" sz="2100">
              <a:cs typeface="Calibri"/>
            </a:endParaRPr>
          </a:p>
        </p:txBody>
      </p:sp>
      <p:pic>
        <p:nvPicPr>
          <p:cNvPr id="3" name="Obraz 4" descr="Obraz zawierający droga, budynek, zewnętrzne, samochód&#10;&#10;Opis wygenerowany automatycznie">
            <a:extLst>
              <a:ext uri="{FF2B5EF4-FFF2-40B4-BE49-F238E27FC236}">
                <a16:creationId xmlns:a16="http://schemas.microsoft.com/office/drawing/2014/main" id="{E22A815B-A3AB-470D-BC86-8D11E3A5F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86" r="2387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06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2" y="39794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/>
              <a:t>Zachowanie wobec pojazdu uprzywilejowanego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214" y="1791419"/>
            <a:ext cx="4427843" cy="47343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Uczestnicy ruchu zobowiązani są ułatwić przejazd pojazdu uprzywilejowanego, w szczególności przez niezwłoczne usunięcie się z jego drogi, a w razie potrzeby zatrzymanie się. Należy zjechać na skraj drogi, tak abu utworzył się tzw. Tunel ratunkowy, zwany również korytarzem życia. Dotyczy to nie tylko kierowców, ale również pieszych i rowerzystów.</a:t>
            </a:r>
            <a:endParaRPr lang="en-US" sz="2200">
              <a:cs typeface="Calibri"/>
            </a:endParaRPr>
          </a:p>
        </p:txBody>
      </p:sp>
      <p:pic>
        <p:nvPicPr>
          <p:cNvPr id="3" name="Obraz 4" descr="Obraz zawierający samochód, droga, zewnętrzne, scena&#10;&#10;Opis wygenerowany automatycznie">
            <a:extLst>
              <a:ext uri="{FF2B5EF4-FFF2-40B4-BE49-F238E27FC236}">
                <a16:creationId xmlns:a16="http://schemas.microsoft.com/office/drawing/2014/main" id="{B29ED776-5CAD-41FF-A020-AADF5EEF0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38" r="11959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060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" y="-630479"/>
            <a:ext cx="4957375" cy="24293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Postępowanie po wypadku drogowym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24" y="1222619"/>
            <a:ext cx="4892103" cy="55586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1.W przypadku udzielania pierwszej pomocy najważniejsze jest zadbanie o własne bezpieczeństwo tudzież zabezpieczenie miejsca zdarzenia. </a:t>
            </a:r>
            <a:endParaRPr lang="en-US" sz="2200" dirty="0">
              <a:cs typeface="Calibri"/>
            </a:endParaRPr>
          </a:p>
          <a:p>
            <a:r>
              <a:rPr lang="en-US" sz="2200"/>
              <a:t>Świadkowe wypadku drogowego powinni zatrzymać się w bezpiecznym miejscu, właczyć światła awaryjne, zaciągnąć haumlec ręczny i jeśli potrzeba założyć kamizelkę odblaskową. Należałoby wówczas zabrać ze swojego samochodu:</a:t>
            </a:r>
            <a:endParaRPr lang="en-US" sz="2200" dirty="0">
              <a:cs typeface="Calibri"/>
            </a:endParaRPr>
          </a:p>
          <a:p>
            <a:r>
              <a:rPr lang="en-US" sz="2200"/>
              <a:t>-trójkąt ostrzegawczy</a:t>
            </a:r>
            <a:endParaRPr lang="en-US" sz="2200" dirty="0">
              <a:cs typeface="Calibri"/>
            </a:endParaRPr>
          </a:p>
          <a:p>
            <a:r>
              <a:rPr lang="en-US" sz="2200"/>
              <a:t>-apteczkę pierwszej pomocy</a:t>
            </a:r>
            <a:endParaRPr lang="en-US" sz="2200" dirty="0">
              <a:cs typeface="Calibri"/>
            </a:endParaRPr>
          </a:p>
          <a:p>
            <a:r>
              <a:rPr lang="en-US" sz="2200"/>
              <a:t>-ewentualnie gaśnicę i narzędzia do rozcięcia pasów</a:t>
            </a:r>
            <a:endParaRPr lang="en-US" sz="2200" dirty="0">
              <a:cs typeface="Calibri"/>
            </a:endParaRPr>
          </a:p>
          <a:p>
            <a:r>
              <a:rPr lang="en-US" sz="2200"/>
              <a:t>-telefon komórkowy w celu wezwania służb ratunkowych</a:t>
            </a:r>
            <a:endParaRPr lang="en-US" sz="22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  <p:pic>
        <p:nvPicPr>
          <p:cNvPr id="5" name="Obraz 6" descr="Obraz zawierający zewnętrzne, osoba, wiosna, dym&#10;&#10;Opis wygenerowany automatycznie">
            <a:extLst>
              <a:ext uri="{FF2B5EF4-FFF2-40B4-BE49-F238E27FC236}">
                <a16:creationId xmlns:a16="http://schemas.microsoft.com/office/drawing/2014/main" id="{98A38E30-309F-4160-99C6-BF6C528C4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19" r="-1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626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91439-1844-4916-B60C-494DD6AA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600" y="6250624"/>
            <a:ext cx="436982" cy="4638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000" b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205BD5-C46E-4F24-A263-8FDA60FC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9" y="250047"/>
            <a:ext cx="5138375" cy="7029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Na miejscu zdarzenia należy:</a:t>
            </a:r>
            <a:endParaRPr lang="en-US" sz="2200">
              <a:cs typeface="Calibri"/>
            </a:endParaRPr>
          </a:p>
          <a:p>
            <a:r>
              <a:rPr lang="en-US" sz="2200"/>
              <a:t>-ustawić trójkąt ostrzegawczy w odpowiedniej odległości za miejscem zdarzenia</a:t>
            </a:r>
            <a:endParaRPr lang="en-US" sz="2200">
              <a:cs typeface="Calibri"/>
            </a:endParaRPr>
          </a:p>
          <a:p>
            <a:r>
              <a:rPr lang="en-US" sz="2200"/>
              <a:t>-wyznaczyć osobę ubraną w kamizelkę odblaskową, która pokieruje ruchem na miejscu zdarzenia, aby bezpieczne można było wykonywać czynności ratunkowe</a:t>
            </a:r>
            <a:endParaRPr lang="en-US" sz="2200">
              <a:cs typeface="Calibri"/>
            </a:endParaRPr>
          </a:p>
          <a:p>
            <a:r>
              <a:rPr lang="en-US" sz="2200"/>
              <a:t>-poprosić o pomoc inne osoby i zadbanie, by one również były widoczne oraz miały podstawową ochronę osobistą np. Rękawiczki</a:t>
            </a:r>
            <a:endParaRPr lang="en-US" sz="2200">
              <a:cs typeface="Calibri"/>
            </a:endParaRPr>
          </a:p>
          <a:p>
            <a:r>
              <a:rPr lang="en-US" sz="2200"/>
              <a:t>2. Istotne jest zabezpieczenie pojazu, dlatego jeśli nie widzisz żadnych innych zagrożeń, przystąp do dalszych czynności:</a:t>
            </a:r>
          </a:p>
          <a:p>
            <a:r>
              <a:rPr lang="en-US" sz="2200">
                <a:cs typeface="Calibri"/>
              </a:rPr>
              <a:t>-podejdź do samochodu poszkodowanego</a:t>
            </a:r>
          </a:p>
          <a:p>
            <a:r>
              <a:rPr lang="en-US" sz="2200">
                <a:cs typeface="Calibri"/>
              </a:rPr>
              <a:t>-wyłącz stacyjkę samochodu, wyjmij z niej kluczyki I połóż je na kokpicie sterowniczym</a:t>
            </a:r>
            <a:endParaRPr lang="en-US" sz="2200" dirty="0">
              <a:cs typeface="Calibri"/>
            </a:endParaRPr>
          </a:p>
        </p:txBody>
      </p:sp>
      <p:pic>
        <p:nvPicPr>
          <p:cNvPr id="3" name="Obraz 4" descr="Obraz zawierający zewnętrzne, droga, znak, ulica&#10;&#10;Opis wygenerowany automatycznie">
            <a:extLst>
              <a:ext uri="{FF2B5EF4-FFF2-40B4-BE49-F238E27FC236}">
                <a16:creationId xmlns:a16="http://schemas.microsoft.com/office/drawing/2014/main" id="{90155102-B271-489E-AE4E-91764C10E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2" r="35690" b="-1"/>
          <a:stretch/>
        </p:blipFill>
        <p:spPr>
          <a:xfrm>
            <a:off x="5153986" y="10"/>
            <a:ext cx="70380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6940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Wypadki komunikacyjne</vt:lpstr>
      <vt:lpstr>Spis Treści:</vt:lpstr>
      <vt:lpstr>Wstęp</vt:lpstr>
      <vt:lpstr>Jakie są najczęstsze przyczyny wypadków drogowych?</vt:lpstr>
      <vt:lpstr>Prezentacja programu PowerPoint</vt:lpstr>
      <vt:lpstr>Pojazdy uprzywilejowane</vt:lpstr>
      <vt:lpstr>Zachowanie wobec pojazdu uprzywilejowanego</vt:lpstr>
      <vt:lpstr>Postępowanie po wypadku drogowym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 ;)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574</cp:revision>
  <dcterms:created xsi:type="dcterms:W3CDTF">2020-12-03T20:17:00Z</dcterms:created>
  <dcterms:modified xsi:type="dcterms:W3CDTF">2020-12-04T12:37:28Z</dcterms:modified>
</cp:coreProperties>
</file>